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7" r:id="rId2"/>
    <p:sldId id="284" r:id="rId3"/>
    <p:sldId id="285" r:id="rId4"/>
    <p:sldId id="258" r:id="rId5"/>
    <p:sldId id="286" r:id="rId6"/>
    <p:sldId id="270" r:id="rId7"/>
    <p:sldId id="287" r:id="rId8"/>
    <p:sldId id="259" r:id="rId9"/>
    <p:sldId id="271" r:id="rId10"/>
    <p:sldId id="272" r:id="rId11"/>
    <p:sldId id="292" r:id="rId12"/>
    <p:sldId id="273" r:id="rId13"/>
    <p:sldId id="288" r:id="rId14"/>
    <p:sldId id="274" r:id="rId15"/>
    <p:sldId id="289" r:id="rId16"/>
    <p:sldId id="275" r:id="rId17"/>
    <p:sldId id="276" r:id="rId18"/>
    <p:sldId id="290" r:id="rId19"/>
    <p:sldId id="277" r:id="rId20"/>
    <p:sldId id="278" r:id="rId21"/>
    <p:sldId id="291" r:id="rId22"/>
    <p:sldId id="279" r:id="rId23"/>
    <p:sldId id="280" r:id="rId24"/>
    <p:sldId id="281" r:id="rId25"/>
    <p:sldId id="294" r:id="rId26"/>
    <p:sldId id="282" r:id="rId27"/>
    <p:sldId id="283" r:id="rId28"/>
    <p:sldId id="29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4" autoAdjust="0"/>
    <p:restoredTop sz="93529" autoAdjust="0"/>
  </p:normalViewPr>
  <p:slideViewPr>
    <p:cSldViewPr snapToGrid="0">
      <p:cViewPr varScale="1">
        <p:scale>
          <a:sx n="109" d="100"/>
          <a:sy n="109" d="100"/>
        </p:scale>
        <p:origin x="72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8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56040-AF98-4F2C-9909-9F2439F6F588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74020AF3-C700-4606-8917-C6A353D7963A}">
      <dgm:prSet phldrT="[Text]"/>
      <dgm:spPr/>
      <dgm:t>
        <a:bodyPr/>
        <a:lstStyle/>
        <a:p>
          <a:r>
            <a:rPr lang="en-US" dirty="0" smtClean="0"/>
            <a:t>Platform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7D99D21-0B4A-4259-89FB-0E5941CB535C}" type="parTrans" cxnId="{B0E2386F-A443-4201-8130-FB9CC25AA154}">
      <dgm:prSet/>
      <dgm:spPr/>
      <dgm:t>
        <a:bodyPr/>
        <a:lstStyle/>
        <a:p>
          <a:endParaRPr lang="en-US"/>
        </a:p>
      </dgm:t>
    </dgm:pt>
    <dgm:pt modelId="{6CFF1BD9-AE1F-4488-8B72-01186EADA6FF}" type="sibTrans" cxnId="{B0E2386F-A443-4201-8130-FB9CC25AA154}">
      <dgm:prSet/>
      <dgm:spPr/>
      <dgm:t>
        <a:bodyPr/>
        <a:lstStyle/>
        <a:p>
          <a:endParaRPr lang="en-US"/>
        </a:p>
      </dgm:t>
    </dgm:pt>
    <dgm:pt modelId="{12E26E22-71B0-4386-A84F-ABF2FF66A99F}">
      <dgm:prSet phldrT="[Text]"/>
      <dgm:spPr/>
      <dgm:t>
        <a:bodyPr/>
        <a:lstStyle/>
        <a:p>
          <a:r>
            <a:rPr lang="en-US" dirty="0" smtClean="0"/>
            <a:t>Target market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3A6CB3CB-0F71-4CA8-93AA-0E3E3D59D313}" type="parTrans" cxnId="{937639B3-2352-48E4-A96B-F63DF2119D92}">
      <dgm:prSet/>
      <dgm:spPr/>
      <dgm:t>
        <a:bodyPr/>
        <a:lstStyle/>
        <a:p>
          <a:endParaRPr lang="en-US"/>
        </a:p>
      </dgm:t>
    </dgm:pt>
    <dgm:pt modelId="{E1826C46-15A2-4345-B986-53D05F21F155}" type="sibTrans" cxnId="{937639B3-2352-48E4-A96B-F63DF2119D92}">
      <dgm:prSet/>
      <dgm:spPr/>
      <dgm:t>
        <a:bodyPr/>
        <a:lstStyle/>
        <a:p>
          <a:endParaRPr lang="en-US"/>
        </a:p>
      </dgm:t>
    </dgm:pt>
    <dgm:pt modelId="{A8B05E70-CCF1-4080-8EEE-6873C9D4B630}">
      <dgm:prSet phldrT="[Text]"/>
      <dgm:spPr/>
      <dgm:t>
        <a:bodyPr/>
        <a:lstStyle/>
        <a:p>
          <a:r>
            <a:rPr lang="en-US" dirty="0" smtClean="0"/>
            <a:t>Genre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11D1F3D3-0002-4131-9F84-22FBF8692DA9}" type="parTrans" cxnId="{B8B909D0-D4F6-48D4-81DA-A58F34AE3646}">
      <dgm:prSet/>
      <dgm:spPr/>
      <dgm:t>
        <a:bodyPr/>
        <a:lstStyle/>
        <a:p>
          <a:endParaRPr lang="en-US"/>
        </a:p>
      </dgm:t>
    </dgm:pt>
    <dgm:pt modelId="{B6438016-7365-4FC0-A372-D90585B4B6EE}" type="sibTrans" cxnId="{B8B909D0-D4F6-48D4-81DA-A58F34AE3646}">
      <dgm:prSet/>
      <dgm:spPr/>
      <dgm:t>
        <a:bodyPr/>
        <a:lstStyle/>
        <a:p>
          <a:endParaRPr lang="en-US"/>
        </a:p>
      </dgm:t>
    </dgm:pt>
    <dgm:pt modelId="{42147153-A6C2-4177-BA7D-2ACCC2C1B2F7}">
      <dgm:prSet phldrT="[Text]"/>
      <dgm:spPr/>
      <dgm:t>
        <a:bodyPr/>
        <a:lstStyle/>
        <a:p>
          <a:r>
            <a:rPr lang="en-US" dirty="0" smtClean="0"/>
            <a:t>ESRB Rating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C6F68745-4C20-4204-96A6-585691399C14}" type="parTrans" cxnId="{777DC3C6-D336-4C94-A624-E5582A07ECAA}">
      <dgm:prSet/>
      <dgm:spPr/>
      <dgm:t>
        <a:bodyPr/>
        <a:lstStyle/>
        <a:p>
          <a:endParaRPr lang="en-US"/>
        </a:p>
      </dgm:t>
    </dgm:pt>
    <dgm:pt modelId="{0C6B132F-0347-46BA-86A4-3FAFB6676411}" type="sibTrans" cxnId="{777DC3C6-D336-4C94-A624-E5582A07ECAA}">
      <dgm:prSet/>
      <dgm:spPr/>
      <dgm:t>
        <a:bodyPr/>
        <a:lstStyle/>
        <a:p>
          <a:endParaRPr lang="en-US"/>
        </a:p>
      </dgm:t>
    </dgm:pt>
    <dgm:pt modelId="{EBE3C2AE-A25B-4112-BE46-ADED0D41FC2E}">
      <dgm:prSet phldrT="[Text]"/>
      <dgm:spPr/>
      <dgm:t>
        <a:bodyPr/>
        <a:lstStyle/>
        <a:p>
          <a:r>
            <a:rPr lang="en-US" dirty="0" smtClean="0"/>
            <a:t>Publisher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6D6527B4-44FE-4218-BDFD-8578C86E3325}" type="parTrans" cxnId="{070F3F87-1015-4915-BC17-3E643AE89B78}">
      <dgm:prSet/>
      <dgm:spPr/>
      <dgm:t>
        <a:bodyPr/>
        <a:lstStyle/>
        <a:p>
          <a:endParaRPr lang="en-GB"/>
        </a:p>
      </dgm:t>
    </dgm:pt>
    <dgm:pt modelId="{37D6EB12-6AA7-4AB7-8B7D-EDFB3D5E9918}" type="sibTrans" cxnId="{070F3F87-1015-4915-BC17-3E643AE89B78}">
      <dgm:prSet/>
      <dgm:spPr/>
      <dgm:t>
        <a:bodyPr/>
        <a:lstStyle/>
        <a:p>
          <a:endParaRPr lang="en-GB"/>
        </a:p>
      </dgm:t>
    </dgm:pt>
    <dgm:pt modelId="{A38D905D-C55C-4863-BD97-6E3A167E1EB0}">
      <dgm:prSet phldrT="[Text]"/>
      <dgm:spPr/>
      <dgm:t>
        <a:bodyPr/>
        <a:lstStyle/>
        <a:p>
          <a:r>
            <a:rPr lang="en-US" dirty="0" smtClean="0"/>
            <a:t>Full Dataset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4369647D-8DAB-40D0-A8B1-1961791A337C}" type="parTrans" cxnId="{7C11F63C-C3E4-49E9-B2A9-D56992696EAD}">
      <dgm:prSet/>
      <dgm:spPr/>
      <dgm:t>
        <a:bodyPr/>
        <a:lstStyle/>
        <a:p>
          <a:endParaRPr lang="en-GB"/>
        </a:p>
      </dgm:t>
    </dgm:pt>
    <dgm:pt modelId="{1CE65498-25BB-4C2B-8F7F-C257C6667707}" type="sibTrans" cxnId="{7C11F63C-C3E4-49E9-B2A9-D56992696EAD}">
      <dgm:prSet/>
      <dgm:spPr/>
      <dgm:t>
        <a:bodyPr/>
        <a:lstStyle/>
        <a:p>
          <a:endParaRPr lang="en-GB"/>
        </a:p>
      </dgm:t>
    </dgm:pt>
    <dgm:pt modelId="{2BA8AA43-ADE0-4FBD-ADE0-BC964698F5E3}">
      <dgm:prSet phldrT="[Text]"/>
      <dgm:spPr/>
      <dgm:t>
        <a:bodyPr/>
        <a:lstStyle/>
        <a:p>
          <a:r>
            <a:rPr lang="en-US" dirty="0" smtClean="0"/>
            <a:t>Market strategy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ED51A5A7-1BB7-4AE2-801B-7CAB1D35184D}" type="parTrans" cxnId="{0DEDB2D5-B68D-4E24-99E2-9A19C2DA11DD}">
      <dgm:prSet/>
      <dgm:spPr/>
      <dgm:t>
        <a:bodyPr/>
        <a:lstStyle/>
        <a:p>
          <a:endParaRPr lang="en-GB"/>
        </a:p>
      </dgm:t>
    </dgm:pt>
    <dgm:pt modelId="{88B08E1C-912D-46FD-A32C-951E2418E2C4}" type="sibTrans" cxnId="{0DEDB2D5-B68D-4E24-99E2-9A19C2DA11DD}">
      <dgm:prSet/>
      <dgm:spPr/>
      <dgm:t>
        <a:bodyPr/>
        <a:lstStyle/>
        <a:p>
          <a:endParaRPr lang="en-GB"/>
        </a:p>
      </dgm:t>
    </dgm:pt>
    <dgm:pt modelId="{1C61A9A2-33F2-469B-8AC4-A104A5A98D78}" type="pres">
      <dgm:prSet presAssocID="{44156040-AF98-4F2C-9909-9F2439F6F588}" presName="Name0" presStyleCnt="0">
        <dgm:presLayoutVars>
          <dgm:dir/>
          <dgm:animLvl val="lvl"/>
          <dgm:resizeHandles val="exact"/>
        </dgm:presLayoutVars>
      </dgm:prSet>
      <dgm:spPr/>
    </dgm:pt>
    <dgm:pt modelId="{139BBED2-91C0-4417-8C70-201495A8F1DF}" type="pres">
      <dgm:prSet presAssocID="{A38D905D-C55C-4863-BD97-6E3A167E1EB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1993579-CE13-4443-A4D7-E52210D2D384}" type="pres">
      <dgm:prSet presAssocID="{1CE65498-25BB-4C2B-8F7F-C257C6667707}" presName="parTxOnlySpace" presStyleCnt="0"/>
      <dgm:spPr/>
    </dgm:pt>
    <dgm:pt modelId="{881B8FEC-9D20-4669-BB2E-FA9CEA0BE5A9}" type="pres">
      <dgm:prSet presAssocID="{74020AF3-C700-4606-8917-C6A353D7963A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05DFC51-4C30-4A07-9F0C-6EB770961C6F}" type="pres">
      <dgm:prSet presAssocID="{6CFF1BD9-AE1F-4488-8B72-01186EADA6FF}" presName="parTxOnlySpace" presStyleCnt="0"/>
      <dgm:spPr/>
    </dgm:pt>
    <dgm:pt modelId="{919A589F-F74A-40C3-BE88-AB8730BCAB04}" type="pres">
      <dgm:prSet presAssocID="{12E26E22-71B0-4386-A84F-ABF2FF66A99F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1C6BCDE-530E-4D03-9CF5-9AB36CDC1FE1}" type="pres">
      <dgm:prSet presAssocID="{E1826C46-15A2-4345-B986-53D05F21F155}" presName="parTxOnlySpace" presStyleCnt="0"/>
      <dgm:spPr/>
    </dgm:pt>
    <dgm:pt modelId="{268F2328-4548-422B-9C65-80797E16B241}" type="pres">
      <dgm:prSet presAssocID="{A8B05E70-CCF1-4080-8EEE-6873C9D4B630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B78EC1-7B74-4B6E-94C6-5F808A049A1F}" type="pres">
      <dgm:prSet presAssocID="{B6438016-7365-4FC0-A372-D90585B4B6EE}" presName="parTxOnlySpace" presStyleCnt="0"/>
      <dgm:spPr/>
    </dgm:pt>
    <dgm:pt modelId="{BDD0B0F7-A87C-4B5B-A4C3-4E4BE6EB0FE4}" type="pres">
      <dgm:prSet presAssocID="{42147153-A6C2-4177-BA7D-2ACCC2C1B2F7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9628B64-ECEB-418E-BD7E-8BDF3015E715}" type="pres">
      <dgm:prSet presAssocID="{0C6B132F-0347-46BA-86A4-3FAFB6676411}" presName="parTxOnlySpace" presStyleCnt="0"/>
      <dgm:spPr/>
    </dgm:pt>
    <dgm:pt modelId="{2380225E-ECAA-4F56-B02E-4A99A09303E8}" type="pres">
      <dgm:prSet presAssocID="{EBE3C2AE-A25B-4112-BE46-ADED0D41FC2E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51FDB17-4019-4868-9642-4566CA9A44E0}" type="pres">
      <dgm:prSet presAssocID="{37D6EB12-6AA7-4AB7-8B7D-EDFB3D5E9918}" presName="parTxOnlySpace" presStyleCnt="0"/>
      <dgm:spPr/>
    </dgm:pt>
    <dgm:pt modelId="{E75C0E18-BC89-4BDF-935E-06EA30227F34}" type="pres">
      <dgm:prSet presAssocID="{2BA8AA43-ADE0-4FBD-ADE0-BC964698F5E3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77DC3C6-D336-4C94-A624-E5582A07ECAA}" srcId="{44156040-AF98-4F2C-9909-9F2439F6F588}" destId="{42147153-A6C2-4177-BA7D-2ACCC2C1B2F7}" srcOrd="4" destOrd="0" parTransId="{C6F68745-4C20-4204-96A6-585691399C14}" sibTransId="{0C6B132F-0347-46BA-86A4-3FAFB6676411}"/>
    <dgm:cxn modelId="{A8CE5D40-ABD1-4806-8100-12C345B9A58B}" type="presOf" srcId="{74020AF3-C700-4606-8917-C6A353D7963A}" destId="{881B8FEC-9D20-4669-BB2E-FA9CEA0BE5A9}" srcOrd="0" destOrd="0" presId="urn:microsoft.com/office/officeart/2005/8/layout/chevron1"/>
    <dgm:cxn modelId="{74AD1D53-BFAA-408F-BEBB-C01A46D56AEE}" type="presOf" srcId="{44156040-AF98-4F2C-9909-9F2439F6F588}" destId="{1C61A9A2-33F2-469B-8AC4-A104A5A98D78}" srcOrd="0" destOrd="0" presId="urn:microsoft.com/office/officeart/2005/8/layout/chevron1"/>
    <dgm:cxn modelId="{C728F54D-4856-4905-9C75-282C1EF94DCC}" type="presOf" srcId="{A8B05E70-CCF1-4080-8EEE-6873C9D4B630}" destId="{268F2328-4548-422B-9C65-80797E16B241}" srcOrd="0" destOrd="0" presId="urn:microsoft.com/office/officeart/2005/8/layout/chevron1"/>
    <dgm:cxn modelId="{937639B3-2352-48E4-A96B-F63DF2119D92}" srcId="{44156040-AF98-4F2C-9909-9F2439F6F588}" destId="{12E26E22-71B0-4386-A84F-ABF2FF66A99F}" srcOrd="2" destOrd="0" parTransId="{3A6CB3CB-0F71-4CA8-93AA-0E3E3D59D313}" sibTransId="{E1826C46-15A2-4345-B986-53D05F21F155}"/>
    <dgm:cxn modelId="{EEB2D172-EA25-477E-B2E3-6B3E246313AB}" type="presOf" srcId="{2BA8AA43-ADE0-4FBD-ADE0-BC964698F5E3}" destId="{E75C0E18-BC89-4BDF-935E-06EA30227F34}" srcOrd="0" destOrd="0" presId="urn:microsoft.com/office/officeart/2005/8/layout/chevron1"/>
    <dgm:cxn modelId="{F3654285-B8D3-42E2-BB4D-FAA45ED036A2}" type="presOf" srcId="{A38D905D-C55C-4863-BD97-6E3A167E1EB0}" destId="{139BBED2-91C0-4417-8C70-201495A8F1DF}" srcOrd="0" destOrd="0" presId="urn:microsoft.com/office/officeart/2005/8/layout/chevron1"/>
    <dgm:cxn modelId="{B0E2386F-A443-4201-8130-FB9CC25AA154}" srcId="{44156040-AF98-4F2C-9909-9F2439F6F588}" destId="{74020AF3-C700-4606-8917-C6A353D7963A}" srcOrd="1" destOrd="0" parTransId="{87D99D21-0B4A-4259-89FB-0E5941CB535C}" sibTransId="{6CFF1BD9-AE1F-4488-8B72-01186EADA6FF}"/>
    <dgm:cxn modelId="{0DEDB2D5-B68D-4E24-99E2-9A19C2DA11DD}" srcId="{44156040-AF98-4F2C-9909-9F2439F6F588}" destId="{2BA8AA43-ADE0-4FBD-ADE0-BC964698F5E3}" srcOrd="6" destOrd="0" parTransId="{ED51A5A7-1BB7-4AE2-801B-7CAB1D35184D}" sibTransId="{88B08E1C-912D-46FD-A32C-951E2418E2C4}"/>
    <dgm:cxn modelId="{070F3F87-1015-4915-BC17-3E643AE89B78}" srcId="{44156040-AF98-4F2C-9909-9F2439F6F588}" destId="{EBE3C2AE-A25B-4112-BE46-ADED0D41FC2E}" srcOrd="5" destOrd="0" parTransId="{6D6527B4-44FE-4218-BDFD-8578C86E3325}" sibTransId="{37D6EB12-6AA7-4AB7-8B7D-EDFB3D5E9918}"/>
    <dgm:cxn modelId="{B8B909D0-D4F6-48D4-81DA-A58F34AE3646}" srcId="{44156040-AF98-4F2C-9909-9F2439F6F588}" destId="{A8B05E70-CCF1-4080-8EEE-6873C9D4B630}" srcOrd="3" destOrd="0" parTransId="{11D1F3D3-0002-4131-9F84-22FBF8692DA9}" sibTransId="{B6438016-7365-4FC0-A372-D90585B4B6EE}"/>
    <dgm:cxn modelId="{7C11F63C-C3E4-49E9-B2A9-D56992696EAD}" srcId="{44156040-AF98-4F2C-9909-9F2439F6F588}" destId="{A38D905D-C55C-4863-BD97-6E3A167E1EB0}" srcOrd="0" destOrd="0" parTransId="{4369647D-8DAB-40D0-A8B1-1961791A337C}" sibTransId="{1CE65498-25BB-4C2B-8F7F-C257C6667707}"/>
    <dgm:cxn modelId="{B4023A25-4543-4031-8BE3-70B659952A20}" type="presOf" srcId="{12E26E22-71B0-4386-A84F-ABF2FF66A99F}" destId="{919A589F-F74A-40C3-BE88-AB8730BCAB04}" srcOrd="0" destOrd="0" presId="urn:microsoft.com/office/officeart/2005/8/layout/chevron1"/>
    <dgm:cxn modelId="{D3035984-6D1F-499D-8AAA-CC9EC0458DC0}" type="presOf" srcId="{42147153-A6C2-4177-BA7D-2ACCC2C1B2F7}" destId="{BDD0B0F7-A87C-4B5B-A4C3-4E4BE6EB0FE4}" srcOrd="0" destOrd="0" presId="urn:microsoft.com/office/officeart/2005/8/layout/chevron1"/>
    <dgm:cxn modelId="{11FA4708-D54B-4AD5-8CC8-03BC20E7A880}" type="presOf" srcId="{EBE3C2AE-A25B-4112-BE46-ADED0D41FC2E}" destId="{2380225E-ECAA-4F56-B02E-4A99A09303E8}" srcOrd="0" destOrd="0" presId="urn:microsoft.com/office/officeart/2005/8/layout/chevron1"/>
    <dgm:cxn modelId="{60312213-A13B-422F-A42D-96BAB5196782}" type="presParOf" srcId="{1C61A9A2-33F2-469B-8AC4-A104A5A98D78}" destId="{139BBED2-91C0-4417-8C70-201495A8F1DF}" srcOrd="0" destOrd="0" presId="urn:microsoft.com/office/officeart/2005/8/layout/chevron1"/>
    <dgm:cxn modelId="{DDCA566B-6594-4F87-BF25-453B35E789E3}" type="presParOf" srcId="{1C61A9A2-33F2-469B-8AC4-A104A5A98D78}" destId="{A1993579-CE13-4443-A4D7-E52210D2D384}" srcOrd="1" destOrd="0" presId="urn:microsoft.com/office/officeart/2005/8/layout/chevron1"/>
    <dgm:cxn modelId="{DB678547-8C36-4EFF-BEA9-95B376A97A4A}" type="presParOf" srcId="{1C61A9A2-33F2-469B-8AC4-A104A5A98D78}" destId="{881B8FEC-9D20-4669-BB2E-FA9CEA0BE5A9}" srcOrd="2" destOrd="0" presId="urn:microsoft.com/office/officeart/2005/8/layout/chevron1"/>
    <dgm:cxn modelId="{5FB2E507-49BF-4B5E-8804-8D72B5F53134}" type="presParOf" srcId="{1C61A9A2-33F2-469B-8AC4-A104A5A98D78}" destId="{705DFC51-4C30-4A07-9F0C-6EB770961C6F}" srcOrd="3" destOrd="0" presId="urn:microsoft.com/office/officeart/2005/8/layout/chevron1"/>
    <dgm:cxn modelId="{28319D47-D916-4B58-A263-CC69A2ADE116}" type="presParOf" srcId="{1C61A9A2-33F2-469B-8AC4-A104A5A98D78}" destId="{919A589F-F74A-40C3-BE88-AB8730BCAB04}" srcOrd="4" destOrd="0" presId="urn:microsoft.com/office/officeart/2005/8/layout/chevron1"/>
    <dgm:cxn modelId="{958C7B0E-DD45-4668-8008-4FAB4B3E7E80}" type="presParOf" srcId="{1C61A9A2-33F2-469B-8AC4-A104A5A98D78}" destId="{01C6BCDE-530E-4D03-9CF5-9AB36CDC1FE1}" srcOrd="5" destOrd="0" presId="urn:microsoft.com/office/officeart/2005/8/layout/chevron1"/>
    <dgm:cxn modelId="{E4DA310B-9ECF-47F3-AEA9-FD5198085443}" type="presParOf" srcId="{1C61A9A2-33F2-469B-8AC4-A104A5A98D78}" destId="{268F2328-4548-422B-9C65-80797E16B241}" srcOrd="6" destOrd="0" presId="urn:microsoft.com/office/officeart/2005/8/layout/chevron1"/>
    <dgm:cxn modelId="{A1E128CF-21CC-4BFB-BCAF-A3CE681DBB2A}" type="presParOf" srcId="{1C61A9A2-33F2-469B-8AC4-A104A5A98D78}" destId="{8CB78EC1-7B74-4B6E-94C6-5F808A049A1F}" srcOrd="7" destOrd="0" presId="urn:microsoft.com/office/officeart/2005/8/layout/chevron1"/>
    <dgm:cxn modelId="{8016E3C0-2D57-4345-92E2-1574C8847C8A}" type="presParOf" srcId="{1C61A9A2-33F2-469B-8AC4-A104A5A98D78}" destId="{BDD0B0F7-A87C-4B5B-A4C3-4E4BE6EB0FE4}" srcOrd="8" destOrd="0" presId="urn:microsoft.com/office/officeart/2005/8/layout/chevron1"/>
    <dgm:cxn modelId="{319094AD-80F7-4CE0-AA3B-34715989B727}" type="presParOf" srcId="{1C61A9A2-33F2-469B-8AC4-A104A5A98D78}" destId="{09628B64-ECEB-418E-BD7E-8BDF3015E715}" srcOrd="9" destOrd="0" presId="urn:microsoft.com/office/officeart/2005/8/layout/chevron1"/>
    <dgm:cxn modelId="{29AAD5E9-460F-4B87-A075-26EAD7FFCC57}" type="presParOf" srcId="{1C61A9A2-33F2-469B-8AC4-A104A5A98D78}" destId="{2380225E-ECAA-4F56-B02E-4A99A09303E8}" srcOrd="10" destOrd="0" presId="urn:microsoft.com/office/officeart/2005/8/layout/chevron1"/>
    <dgm:cxn modelId="{0C2E5F49-945B-41B0-89C7-B1EC8B4020CF}" type="presParOf" srcId="{1C61A9A2-33F2-469B-8AC4-A104A5A98D78}" destId="{551FDB17-4019-4868-9642-4566CA9A44E0}" srcOrd="11" destOrd="0" presId="urn:microsoft.com/office/officeart/2005/8/layout/chevron1"/>
    <dgm:cxn modelId="{23535B56-86BD-4134-981D-C1D2BF3ACF2F}" type="presParOf" srcId="{1C61A9A2-33F2-469B-8AC4-A104A5A98D78}" destId="{E75C0E18-BC89-4BDF-935E-06EA30227F34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9BBED2-91C0-4417-8C70-201495A8F1DF}">
      <dsp:nvSpPr>
        <dsp:cNvPr id="0" name=""/>
        <dsp:cNvSpPr/>
      </dsp:nvSpPr>
      <dsp:spPr>
        <a:xfrm>
          <a:off x="0" y="1561187"/>
          <a:ext cx="1500187" cy="60007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Full Dataset</a:t>
          </a:r>
          <a:endParaRPr lang="en-US" sz="1500" kern="1200" dirty="0"/>
        </a:p>
      </dsp:txBody>
      <dsp:txXfrm>
        <a:off x="300037" y="1561187"/>
        <a:ext cx="900113" cy="600074"/>
      </dsp:txXfrm>
    </dsp:sp>
    <dsp:sp modelId="{881B8FEC-9D20-4669-BB2E-FA9CEA0BE5A9}">
      <dsp:nvSpPr>
        <dsp:cNvPr id="0" name=""/>
        <dsp:cNvSpPr/>
      </dsp:nvSpPr>
      <dsp:spPr>
        <a:xfrm>
          <a:off x="1350168" y="1561187"/>
          <a:ext cx="1500187" cy="60007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Platform</a:t>
          </a:r>
          <a:endParaRPr lang="en-US" sz="1500" kern="1200" dirty="0"/>
        </a:p>
      </dsp:txBody>
      <dsp:txXfrm>
        <a:off x="1650205" y="1561187"/>
        <a:ext cx="900113" cy="600074"/>
      </dsp:txXfrm>
    </dsp:sp>
    <dsp:sp modelId="{919A589F-F74A-40C3-BE88-AB8730BCAB04}">
      <dsp:nvSpPr>
        <dsp:cNvPr id="0" name=""/>
        <dsp:cNvSpPr/>
      </dsp:nvSpPr>
      <dsp:spPr>
        <a:xfrm>
          <a:off x="2700337" y="1561187"/>
          <a:ext cx="1500187" cy="60007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Target market</a:t>
          </a:r>
          <a:endParaRPr lang="en-US" sz="1500" kern="1200" dirty="0"/>
        </a:p>
      </dsp:txBody>
      <dsp:txXfrm>
        <a:off x="3000374" y="1561187"/>
        <a:ext cx="900113" cy="600074"/>
      </dsp:txXfrm>
    </dsp:sp>
    <dsp:sp modelId="{268F2328-4548-422B-9C65-80797E16B241}">
      <dsp:nvSpPr>
        <dsp:cNvPr id="0" name=""/>
        <dsp:cNvSpPr/>
      </dsp:nvSpPr>
      <dsp:spPr>
        <a:xfrm>
          <a:off x="4050506" y="1561187"/>
          <a:ext cx="1500187" cy="60007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Genre</a:t>
          </a:r>
          <a:endParaRPr lang="en-US" sz="1500" kern="1200" dirty="0"/>
        </a:p>
      </dsp:txBody>
      <dsp:txXfrm>
        <a:off x="4350543" y="1561187"/>
        <a:ext cx="900113" cy="600074"/>
      </dsp:txXfrm>
    </dsp:sp>
    <dsp:sp modelId="{BDD0B0F7-A87C-4B5B-A4C3-4E4BE6EB0FE4}">
      <dsp:nvSpPr>
        <dsp:cNvPr id="0" name=""/>
        <dsp:cNvSpPr/>
      </dsp:nvSpPr>
      <dsp:spPr>
        <a:xfrm>
          <a:off x="5400675" y="1561187"/>
          <a:ext cx="1500187" cy="60007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ESRB Rating</a:t>
          </a:r>
          <a:endParaRPr lang="en-US" sz="1500" kern="1200" dirty="0"/>
        </a:p>
      </dsp:txBody>
      <dsp:txXfrm>
        <a:off x="5700712" y="1561187"/>
        <a:ext cx="900113" cy="600074"/>
      </dsp:txXfrm>
    </dsp:sp>
    <dsp:sp modelId="{2380225E-ECAA-4F56-B02E-4A99A09303E8}">
      <dsp:nvSpPr>
        <dsp:cNvPr id="0" name=""/>
        <dsp:cNvSpPr/>
      </dsp:nvSpPr>
      <dsp:spPr>
        <a:xfrm>
          <a:off x="6750843" y="1561187"/>
          <a:ext cx="1500187" cy="60007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Publisher</a:t>
          </a:r>
          <a:endParaRPr lang="en-US" sz="1500" kern="1200" dirty="0"/>
        </a:p>
      </dsp:txBody>
      <dsp:txXfrm>
        <a:off x="7050880" y="1561187"/>
        <a:ext cx="900113" cy="600074"/>
      </dsp:txXfrm>
    </dsp:sp>
    <dsp:sp modelId="{E75C0E18-BC89-4BDF-935E-06EA30227F34}">
      <dsp:nvSpPr>
        <dsp:cNvPr id="0" name=""/>
        <dsp:cNvSpPr/>
      </dsp:nvSpPr>
      <dsp:spPr>
        <a:xfrm>
          <a:off x="8101012" y="1561187"/>
          <a:ext cx="1500187" cy="60007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Market strategy</a:t>
          </a:r>
          <a:endParaRPr lang="en-US" sz="1500" kern="1200" dirty="0"/>
        </a:p>
      </dsp:txBody>
      <dsp:txXfrm>
        <a:off x="8401049" y="1561187"/>
        <a:ext cx="900113" cy="600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D5444-F62C-42C3-A75A-D9DBA807730F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4F617-7A30-41D4-AB86-5D833C98E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AA1FA-7B6A-47D2-8D61-F225D71B51FF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A179D-2D27-49E2-B022-8EDDA2EFE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* https://www.businessofapps.com/data/fortnite-statistics/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42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9A3335-6331-4872-A8B7-ECD55539F4D0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es-ES" dirty="0"/>
              <a:t> </a:t>
            </a:r>
            <a:r>
              <a:rPr lang="es-ES" b="1" dirty="0"/>
              <a:t>YGROUP: </a:t>
            </a:r>
            <a:r>
              <a:rPr lang="es-ES" b="1" dirty="0" smtClean="0"/>
              <a:t>Test Case </a:t>
            </a:r>
            <a:r>
              <a:rPr lang="en-US" b="1" dirty="0" smtClean="0"/>
              <a:t>Study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Video-games market analysis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0" r="142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Platform: Home Consoles Study (2)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63133"/>
            <a:ext cx="4320000" cy="2880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69" y="1763133"/>
            <a:ext cx="4320000" cy="28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5195" y="5047284"/>
            <a:ext cx="10894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PC has been growing in the market from the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Wii was a huge success at launch because of new way of gaming (moving around &amp; exercising) but went out of the market completely around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0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Platform: </a:t>
            </a:r>
            <a:r>
              <a:rPr lang="en-US" dirty="0" smtClean="0"/>
              <a:t>Multi-platform analysis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4420" y="4432886"/>
            <a:ext cx="10894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Out of 21,204 </a:t>
            </a:r>
            <a:r>
              <a:rPr lang="en-US" dirty="0"/>
              <a:t>games studied: </a:t>
            </a:r>
            <a:r>
              <a:rPr lang="en-US" dirty="0" smtClean="0"/>
              <a:t>9,947 are considered as multi-platform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They can actually be grouped </a:t>
            </a:r>
            <a:r>
              <a:rPr lang="en-US" dirty="0"/>
              <a:t>in </a:t>
            </a:r>
            <a:r>
              <a:rPr lang="en-US" dirty="0" smtClean="0">
                <a:solidFill>
                  <a:srgbClr val="FF0000"/>
                </a:solidFill>
              </a:rPr>
              <a:t>3,507</a:t>
            </a:r>
            <a:r>
              <a:rPr lang="en-US" dirty="0" smtClean="0"/>
              <a:t> games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than 50% of multi-platform games are available in PS and </a:t>
            </a:r>
            <a:r>
              <a:rPr lang="en-US" dirty="0" err="1" smtClean="0"/>
              <a:t>XBox</a:t>
            </a:r>
            <a:r>
              <a:rPr lang="en-US" dirty="0" smtClean="0"/>
              <a:t> platforms; 30% if including 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85% of multi-platform game sales come from games available in PS and </a:t>
            </a:r>
            <a:r>
              <a:rPr lang="en-US" dirty="0" err="1" smtClean="0"/>
              <a:t>XBox</a:t>
            </a:r>
            <a:r>
              <a:rPr lang="en-US" dirty="0" smtClean="0"/>
              <a:t>; 65% if including PC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20" y="1629236"/>
            <a:ext cx="4050000" cy="27000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00" y="1629236"/>
            <a:ext cx="4050000" cy="26999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4420" y="5736867"/>
            <a:ext cx="10614456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Most influential and successful games in terms of sales tend to be available in various platforms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Platforms PS/Xbox/PC </a:t>
            </a:r>
            <a:r>
              <a:rPr lang="en-US" dirty="0" smtClean="0">
                <a:solidFill>
                  <a:schemeClr val="tx2"/>
                </a:solidFill>
              </a:rPr>
              <a:t>seem </a:t>
            </a:r>
            <a:r>
              <a:rPr lang="en-US" dirty="0">
                <a:solidFill>
                  <a:schemeClr val="tx2"/>
                </a:solidFill>
              </a:rPr>
              <a:t>to be a very good choice (huge market spectrum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1" name="Elbow Connector 10"/>
          <p:cNvCxnSpPr>
            <a:stCxn id="5" idx="1"/>
            <a:endCxn id="9" idx="1"/>
          </p:cNvCxnSpPr>
          <p:nvPr/>
        </p:nvCxnSpPr>
        <p:spPr>
          <a:xfrm rot="10800000" flipV="1">
            <a:off x="984420" y="5033051"/>
            <a:ext cx="12700" cy="102698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5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Platform: New generation of consoles PS, </a:t>
            </a:r>
            <a:r>
              <a:rPr lang="en-US" dirty="0" err="1" smtClean="0"/>
              <a:t>XBox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661747"/>
            <a:ext cx="9601200" cy="16462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New generation of consoles launching dates</a:t>
            </a:r>
          </a:p>
          <a:p>
            <a:pPr lvl="1"/>
            <a:r>
              <a:rPr lang="en-US" dirty="0" smtClean="0"/>
              <a:t>PS5: 19 November 2020</a:t>
            </a:r>
          </a:p>
          <a:p>
            <a:pPr lvl="1"/>
            <a:r>
              <a:rPr lang="en-US" dirty="0" err="1" smtClean="0"/>
              <a:t>XBox</a:t>
            </a:r>
            <a:r>
              <a:rPr lang="en-US" dirty="0" smtClean="0"/>
              <a:t> </a:t>
            </a:r>
            <a:r>
              <a:rPr lang="en-US" dirty="0"/>
              <a:t>Series </a:t>
            </a:r>
            <a:r>
              <a:rPr lang="en-US" dirty="0" smtClean="0"/>
              <a:t>X: </a:t>
            </a:r>
            <a:r>
              <a:rPr lang="en-US" dirty="0" smtClean="0"/>
              <a:t>10 November 2020</a:t>
            </a:r>
          </a:p>
          <a:p>
            <a:r>
              <a:rPr lang="en-US" dirty="0" smtClean="0"/>
              <a:t>Powerful marketing campaign to address gamers, especially teenagers</a:t>
            </a:r>
            <a:endParaRPr lang="en-US" dirty="0" smtClean="0"/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r="38462"/>
          <a:stretch/>
        </p:blipFill>
        <p:spPr bwMode="auto">
          <a:xfrm>
            <a:off x="665112" y="3410378"/>
            <a:ext cx="2526665" cy="2562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/>
          <a:srcRect b="12468"/>
          <a:stretch/>
        </p:blipFill>
        <p:spPr bwMode="auto">
          <a:xfrm>
            <a:off x="3388774" y="3307985"/>
            <a:ext cx="4093210" cy="2419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7678981" y="3478640"/>
            <a:ext cx="3990975" cy="242570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6526"/>
              </p:ext>
            </p:extLst>
          </p:nvPr>
        </p:nvGraphicFramePr>
        <p:xfrm>
          <a:off x="3708972" y="5972603"/>
          <a:ext cx="3452814" cy="538164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1726407"/>
                <a:gridCol w="1726407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@ibaillanos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4M subscribers</a:t>
                      </a:r>
                      <a:endParaRPr lang="en-GB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@DjMariio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7M subscribers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@elrubiusOMG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40M subscribers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868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Target 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8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Geography: Which market is more attractive?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62" y="1703061"/>
            <a:ext cx="4050000" cy="270000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262" y="1703061"/>
            <a:ext cx="4050000" cy="2700000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400074"/>
              </p:ext>
            </p:extLst>
          </p:nvPr>
        </p:nvGraphicFramePr>
        <p:xfrm>
          <a:off x="4706132" y="2525251"/>
          <a:ext cx="2864260" cy="11277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90747"/>
                <a:gridCol w="1090747"/>
                <a:gridCol w="682766"/>
              </a:tblGrid>
              <a:tr h="247659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Population</a:t>
                      </a:r>
                      <a:r>
                        <a:rPr lang="en-US" sz="1400" baseline="0" noProof="0" dirty="0" smtClean="0"/>
                        <a:t> (in millions)</a:t>
                      </a:r>
                      <a:endParaRPr lang="en-US" sz="1400" noProof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247659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North America</a:t>
                      </a:r>
                      <a:endParaRPr lang="en-US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Europe</a:t>
                      </a:r>
                      <a:endParaRPr lang="en-US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Japan</a:t>
                      </a:r>
                      <a:endParaRPr lang="en-US" sz="1400" noProof="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579</a:t>
                      </a:r>
                      <a:endParaRPr lang="en-US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747</a:t>
                      </a:r>
                      <a:endParaRPr lang="en-US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127</a:t>
                      </a:r>
                      <a:endParaRPr lang="en-US" sz="1400" noProof="0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20" name="Curved Connector 19"/>
          <p:cNvCxnSpPr>
            <a:stCxn id="9" idx="2"/>
            <a:endCxn id="15" idx="2"/>
          </p:cNvCxnSpPr>
          <p:nvPr/>
        </p:nvCxnSpPr>
        <p:spPr>
          <a:xfrm rot="5400000" flipH="1" flipV="1">
            <a:off x="3940737" y="2205536"/>
            <a:ext cx="750050" cy="3645000"/>
          </a:xfrm>
          <a:prstGeom prst="curvedConnector3">
            <a:avLst>
              <a:gd name="adj1" fmla="val -5683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5" idx="2"/>
            <a:endCxn id="13" idx="2"/>
          </p:cNvCxnSpPr>
          <p:nvPr/>
        </p:nvCxnSpPr>
        <p:spPr>
          <a:xfrm rot="16200000" flipH="1">
            <a:off x="7585737" y="2205536"/>
            <a:ext cx="750050" cy="3645000"/>
          </a:xfrm>
          <a:prstGeom prst="curvedConnector3">
            <a:avLst>
              <a:gd name="adj1" fmla="val 1557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7014" y="5009761"/>
            <a:ext cx="10842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North America: Most competitive market -&gt; Big population and high consumption of videogames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Europe: Market opportunity -&gt; Huge population but not as interested as NA or JP in videogame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Japan: competitive market but small one in comparison with EUR and NA (only 127mil pop.)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717014" y="6302423"/>
            <a:ext cx="1084249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Sales will not distribute in the same way throughout the markets but all of them </a:t>
            </a:r>
            <a:r>
              <a:rPr lang="en-US" dirty="0" smtClean="0">
                <a:solidFill>
                  <a:schemeClr val="tx2"/>
                </a:solidFill>
              </a:rPr>
              <a:t>can offer us high sales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0" name="Elbow Connector 29"/>
          <p:cNvCxnSpPr>
            <a:stCxn id="27" idx="1"/>
            <a:endCxn id="28" idx="1"/>
          </p:cNvCxnSpPr>
          <p:nvPr/>
        </p:nvCxnSpPr>
        <p:spPr>
          <a:xfrm rot="10800000" flipV="1">
            <a:off x="717014" y="5748425"/>
            <a:ext cx="12700" cy="738664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99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03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255134"/>
            <a:ext cx="9742251" cy="1036850"/>
          </a:xfrm>
        </p:spPr>
        <p:txBody>
          <a:bodyPr/>
          <a:lstStyle/>
          <a:p>
            <a:r>
              <a:rPr lang="en-US" dirty="0" smtClean="0"/>
              <a:t>Genre: Which is the most competitive in all markets?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3" y="1717740"/>
            <a:ext cx="3780001" cy="2520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128" y="1717740"/>
            <a:ext cx="3780000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73" y="1717740"/>
            <a:ext cx="3780000" cy="252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0216" y="4415481"/>
            <a:ext cx="10255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NA: </a:t>
            </a:r>
            <a:r>
              <a:rPr lang="en-US" i="1" dirty="0" smtClean="0"/>
              <a:t>Shooter</a:t>
            </a:r>
            <a:r>
              <a:rPr lang="en-US" dirty="0" smtClean="0"/>
              <a:t> dominates market from 2010 onwards. Previously </a:t>
            </a:r>
            <a:r>
              <a:rPr lang="en-US" i="1" dirty="0" smtClean="0"/>
              <a:t>Action</a:t>
            </a:r>
            <a:r>
              <a:rPr lang="en-US" dirty="0" smtClean="0"/>
              <a:t> and </a:t>
            </a:r>
            <a:r>
              <a:rPr lang="en-US" i="1" dirty="0" smtClean="0"/>
              <a:t>Sports</a:t>
            </a:r>
            <a:r>
              <a:rPr lang="en-US" dirty="0" smtClean="0"/>
              <a:t> big success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Europe: </a:t>
            </a:r>
            <a:r>
              <a:rPr lang="en-US" i="1" dirty="0" smtClean="0"/>
              <a:t>Action</a:t>
            </a:r>
            <a:r>
              <a:rPr lang="en-US" dirty="0" smtClean="0"/>
              <a:t> and </a:t>
            </a:r>
            <a:r>
              <a:rPr lang="en-US" i="1" dirty="0" smtClean="0"/>
              <a:t>Sports</a:t>
            </a:r>
            <a:r>
              <a:rPr lang="en-US" dirty="0" smtClean="0"/>
              <a:t> big historical success. From 2010 importance of </a:t>
            </a:r>
            <a:r>
              <a:rPr lang="en-US" i="1" dirty="0" smtClean="0"/>
              <a:t>Shooter</a:t>
            </a:r>
            <a:r>
              <a:rPr lang="en-US" dirty="0" smtClean="0"/>
              <a:t> very big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Japan: </a:t>
            </a:r>
            <a:r>
              <a:rPr lang="en-US" i="1" dirty="0" smtClean="0"/>
              <a:t>Role-playing</a:t>
            </a:r>
            <a:r>
              <a:rPr lang="en-US" dirty="0" smtClean="0"/>
              <a:t> genre has been clear dominator of market. </a:t>
            </a:r>
            <a:r>
              <a:rPr lang="en-US" i="1" dirty="0" smtClean="0"/>
              <a:t>Action</a:t>
            </a:r>
            <a:r>
              <a:rPr lang="en-US" dirty="0" smtClean="0"/>
              <a:t> competitive from 2010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0217" y="5516552"/>
            <a:ext cx="9572368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2"/>
                </a:solidFill>
              </a:rPr>
              <a:t>European and NA markets trends are almost identical: similarity in cultures and interests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 smtClean="0">
                <a:solidFill>
                  <a:schemeClr val="tx2"/>
                </a:solidFill>
              </a:rPr>
              <a:t>Action</a:t>
            </a:r>
            <a:r>
              <a:rPr lang="en-US" dirty="0" smtClean="0">
                <a:solidFill>
                  <a:schemeClr val="tx2"/>
                </a:solidFill>
              </a:rPr>
              <a:t> genre seems the best option to guarantee sales in all 3 markets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5" name="Elbow Connector 4"/>
          <p:cNvCxnSpPr>
            <a:stCxn id="3" idx="1"/>
            <a:endCxn id="9" idx="1"/>
          </p:cNvCxnSpPr>
          <p:nvPr/>
        </p:nvCxnSpPr>
        <p:spPr>
          <a:xfrm rot="10800000" flipH="1" flipV="1">
            <a:off x="700215" y="4877146"/>
            <a:ext cx="1" cy="962572"/>
          </a:xfrm>
          <a:prstGeom prst="bentConnector3">
            <a:avLst>
              <a:gd name="adj1" fmla="val -2286000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Genre: Competition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72" y="1672343"/>
            <a:ext cx="3780000" cy="252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1672343"/>
            <a:ext cx="3780000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028" y="1672343"/>
            <a:ext cx="3780000" cy="252000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111971"/>
              </p:ext>
            </p:extLst>
          </p:nvPr>
        </p:nvGraphicFramePr>
        <p:xfrm>
          <a:off x="321008" y="4420857"/>
          <a:ext cx="3591928" cy="5791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97982"/>
                <a:gridCol w="897982"/>
                <a:gridCol w="897982"/>
                <a:gridCol w="897982"/>
              </a:tblGrid>
              <a:tr h="181675"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 smtClean="0"/>
                        <a:t>Name</a:t>
                      </a:r>
                      <a:endParaRPr lang="en-US" sz="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 smtClean="0"/>
                        <a:t>No</a:t>
                      </a:r>
                    </a:p>
                    <a:p>
                      <a:pPr algn="ctr"/>
                      <a:r>
                        <a:rPr lang="en-US" sz="800" noProof="0" dirty="0" smtClean="0"/>
                        <a:t>Games</a:t>
                      </a:r>
                      <a:endParaRPr lang="en-US" sz="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 smtClean="0"/>
                        <a:t>1st</a:t>
                      </a:r>
                      <a:r>
                        <a:rPr lang="en-US" sz="800" baseline="0" noProof="0" dirty="0" smtClean="0"/>
                        <a:t> Publication</a:t>
                      </a:r>
                      <a:endParaRPr lang="en-US" sz="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 smtClean="0"/>
                        <a:t>Last Publication</a:t>
                      </a:r>
                      <a:endParaRPr lang="en-US" sz="800" noProof="0" dirty="0"/>
                    </a:p>
                  </a:txBody>
                  <a:tcPr/>
                </a:tc>
              </a:tr>
              <a:tr h="181675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 smtClean="0"/>
                        <a:t>Call of Duty</a:t>
                      </a:r>
                      <a:endParaRPr lang="en-US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 smtClean="0"/>
                        <a:t>74</a:t>
                      </a:r>
                      <a:endParaRPr lang="en-US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 smtClean="0"/>
                        <a:t>2003</a:t>
                      </a:r>
                      <a:endParaRPr lang="en-US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 smtClean="0"/>
                        <a:t>2018</a:t>
                      </a:r>
                      <a:endParaRPr lang="en-US" sz="1000" noProof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384400"/>
              </p:ext>
            </p:extLst>
          </p:nvPr>
        </p:nvGraphicFramePr>
        <p:xfrm>
          <a:off x="4589792" y="4420857"/>
          <a:ext cx="3012416" cy="5791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53104"/>
                <a:gridCol w="753104"/>
                <a:gridCol w="753104"/>
                <a:gridCol w="753104"/>
              </a:tblGrid>
              <a:tr h="181675"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 smtClean="0"/>
                        <a:t>Name</a:t>
                      </a:r>
                      <a:endParaRPr lang="en-US" sz="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 smtClean="0"/>
                        <a:t>No</a:t>
                      </a:r>
                    </a:p>
                    <a:p>
                      <a:pPr algn="ctr"/>
                      <a:r>
                        <a:rPr lang="en-US" sz="800" noProof="0" dirty="0" smtClean="0"/>
                        <a:t>Games</a:t>
                      </a:r>
                      <a:endParaRPr lang="en-US" sz="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 smtClean="0"/>
                        <a:t>1st</a:t>
                      </a:r>
                      <a:r>
                        <a:rPr lang="en-US" sz="800" baseline="0" noProof="0" dirty="0" smtClean="0"/>
                        <a:t> Publication</a:t>
                      </a:r>
                      <a:endParaRPr lang="en-US" sz="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 smtClean="0"/>
                        <a:t>Last Publication</a:t>
                      </a:r>
                      <a:endParaRPr lang="en-US" sz="800" noProof="0" dirty="0"/>
                    </a:p>
                  </a:txBody>
                  <a:tcPr/>
                </a:tc>
              </a:tr>
              <a:tr h="181675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 smtClean="0"/>
                        <a:t>FIFA</a:t>
                      </a:r>
                      <a:endParaRPr lang="en-US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 smtClean="0"/>
                        <a:t>151</a:t>
                      </a:r>
                      <a:endParaRPr lang="en-US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 smtClean="0"/>
                        <a:t>1995</a:t>
                      </a:r>
                      <a:endParaRPr lang="en-US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 smtClean="0"/>
                        <a:t>2018</a:t>
                      </a:r>
                      <a:endParaRPr lang="en-US" sz="1000" noProof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324175"/>
              </p:ext>
            </p:extLst>
          </p:nvPr>
        </p:nvGraphicFramePr>
        <p:xfrm>
          <a:off x="8279064" y="4344657"/>
          <a:ext cx="3591928" cy="7315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97982"/>
                <a:gridCol w="897982"/>
                <a:gridCol w="897982"/>
                <a:gridCol w="897982"/>
              </a:tblGrid>
              <a:tr h="181675"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 smtClean="0"/>
                        <a:t>Name</a:t>
                      </a:r>
                      <a:endParaRPr lang="en-US" sz="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 smtClean="0"/>
                        <a:t>No</a:t>
                      </a:r>
                    </a:p>
                    <a:p>
                      <a:pPr algn="ctr"/>
                      <a:r>
                        <a:rPr lang="en-US" sz="800" noProof="0" dirty="0" smtClean="0"/>
                        <a:t>Games</a:t>
                      </a:r>
                      <a:endParaRPr lang="en-US" sz="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 smtClean="0"/>
                        <a:t>1st</a:t>
                      </a:r>
                      <a:r>
                        <a:rPr lang="en-US" sz="800" baseline="0" noProof="0" dirty="0" smtClean="0"/>
                        <a:t> Publication</a:t>
                      </a:r>
                      <a:endParaRPr lang="en-US" sz="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noProof="0" dirty="0" smtClean="0"/>
                        <a:t>Last Publication</a:t>
                      </a:r>
                      <a:endParaRPr lang="en-US" sz="800" noProof="0" dirty="0"/>
                    </a:p>
                  </a:txBody>
                  <a:tcPr/>
                </a:tc>
              </a:tr>
              <a:tr h="181675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 smtClean="0"/>
                        <a:t>Grand Theft</a:t>
                      </a:r>
                      <a:r>
                        <a:rPr lang="en-US" sz="1000" baseline="0" noProof="0" dirty="0" smtClean="0"/>
                        <a:t> Auto</a:t>
                      </a:r>
                      <a:endParaRPr lang="en-US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 smtClean="0"/>
                        <a:t>36</a:t>
                      </a:r>
                      <a:endParaRPr lang="en-US" sz="1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 smtClean="0"/>
                        <a:t>1998</a:t>
                      </a:r>
                      <a:endParaRPr lang="en-US" sz="10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noProof="0" dirty="0" smtClean="0"/>
                        <a:t>2015</a:t>
                      </a:r>
                      <a:endParaRPr lang="en-US" sz="1000" noProof="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68472" y="5228491"/>
            <a:ext cx="10255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Shooter</a:t>
            </a:r>
            <a:r>
              <a:rPr lang="en-US" dirty="0" smtClean="0"/>
              <a:t>: </a:t>
            </a:r>
            <a:r>
              <a:rPr lang="en-US" b="1" dirty="0" smtClean="0"/>
              <a:t>Call of Duty </a:t>
            </a:r>
            <a:r>
              <a:rPr lang="en-US" dirty="0" smtClean="0"/>
              <a:t>big dominant of market. Very hard competition: continuous releases of games in 2003-2018 and very high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Sports</a:t>
            </a:r>
            <a:r>
              <a:rPr lang="en-US" dirty="0" smtClean="0"/>
              <a:t>: </a:t>
            </a:r>
            <a:r>
              <a:rPr lang="en-US" b="1" dirty="0" smtClean="0"/>
              <a:t>FIFA</a:t>
            </a:r>
            <a:r>
              <a:rPr lang="en-US" i="1" dirty="0" smtClean="0"/>
              <a:t> </a:t>
            </a:r>
            <a:r>
              <a:rPr lang="en-US" dirty="0" smtClean="0"/>
              <a:t>has completely dominated market from 2010: represents almost 50% of Sports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Actio</a:t>
            </a:r>
            <a:r>
              <a:rPr lang="en-US" i="1" dirty="0"/>
              <a:t>n</a:t>
            </a:r>
            <a:r>
              <a:rPr lang="en-US" dirty="0" smtClean="0"/>
              <a:t>: </a:t>
            </a:r>
            <a:r>
              <a:rPr lang="en-US" b="1" dirty="0" smtClean="0"/>
              <a:t>Grand Theft Auto </a:t>
            </a:r>
            <a:r>
              <a:rPr lang="en-US" dirty="0" smtClean="0"/>
              <a:t>has had big success but its sales and game releases have been intermittent; last game launched in 2015. </a:t>
            </a:r>
            <a:r>
              <a:rPr lang="en-US" dirty="0" smtClean="0">
                <a:solidFill>
                  <a:srgbClr val="FF3300"/>
                </a:solidFill>
              </a:rPr>
              <a:t>Best market opportunity</a:t>
            </a:r>
            <a:endParaRPr lang="en-US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38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ESRB Rating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ESRB Rating: Which rating obtains more sales?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3" y="1621277"/>
            <a:ext cx="3780000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00" y="1621277"/>
            <a:ext cx="378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007" y="1621277"/>
            <a:ext cx="3780000" cy="25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00" y="4470570"/>
            <a:ext cx="3512464" cy="2340000"/>
          </a:xfrm>
          <a:prstGeom prst="rect">
            <a:avLst/>
          </a:prstGeom>
        </p:spPr>
      </p:pic>
      <p:cxnSp>
        <p:nvCxnSpPr>
          <p:cNvPr id="14" name="Curved Connector 13"/>
          <p:cNvCxnSpPr>
            <a:stCxn id="8" idx="2"/>
            <a:endCxn id="12" idx="0"/>
          </p:cNvCxnSpPr>
          <p:nvPr/>
        </p:nvCxnSpPr>
        <p:spPr>
          <a:xfrm rot="16200000" flipH="1">
            <a:off x="3942966" y="2316303"/>
            <a:ext cx="329293" cy="39792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10" idx="2"/>
            <a:endCxn id="12" idx="0"/>
          </p:cNvCxnSpPr>
          <p:nvPr/>
        </p:nvCxnSpPr>
        <p:spPr>
          <a:xfrm rot="5400000">
            <a:off x="7920974" y="2317536"/>
            <a:ext cx="329293" cy="39767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9" idx="2"/>
            <a:endCxn id="12" idx="0"/>
          </p:cNvCxnSpPr>
          <p:nvPr/>
        </p:nvCxnSpPr>
        <p:spPr>
          <a:xfrm rot="16200000" flipH="1">
            <a:off x="5931970" y="4305307"/>
            <a:ext cx="329293" cy="123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1110" y="4763407"/>
            <a:ext cx="3653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Games not rated as </a:t>
            </a:r>
            <a:r>
              <a:rPr lang="en-US" i="1" dirty="0" smtClean="0"/>
              <a:t>Adults Only (E, E10, T13)</a:t>
            </a:r>
            <a:r>
              <a:rPr lang="en-US" dirty="0" smtClean="0"/>
              <a:t> present much higher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Better to </a:t>
            </a:r>
            <a:r>
              <a:rPr lang="en-US" dirty="0"/>
              <a:t>not have a Mature +17 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190973" y="5317404"/>
            <a:ext cx="3780000" cy="646331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Teenager +13: not too childish, teenagers can still play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53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8" y="119569"/>
            <a:ext cx="8046720" cy="1557338"/>
          </a:xfrm>
        </p:spPr>
        <p:txBody>
          <a:bodyPr/>
          <a:lstStyle/>
          <a:p>
            <a:r>
              <a:rPr lang="en-US" dirty="0" smtClean="0"/>
              <a:t>Index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8" y="1962994"/>
            <a:ext cx="8046718" cy="434701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Objective &amp; available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Research flowchart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Analysis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Platform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Target market (geographical)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Genre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ESRB Rating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Publisher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Conclusions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Defined Business Strategy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Real-life case scenario</a:t>
            </a:r>
            <a:endParaRPr lang="en-US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78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ESRB Rating: Which genres are more prominent for each rating?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5696" r="8262" b="15049"/>
          <a:stretch/>
        </p:blipFill>
        <p:spPr>
          <a:xfrm>
            <a:off x="748604" y="1652269"/>
            <a:ext cx="3564956" cy="2340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" t="5895" r="6738" b="10949"/>
          <a:stretch/>
        </p:blipFill>
        <p:spPr>
          <a:xfrm>
            <a:off x="4954444" y="1652269"/>
            <a:ext cx="3562388" cy="23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7" t="5718" r="8393" b="15027"/>
          <a:stretch/>
        </p:blipFill>
        <p:spPr>
          <a:xfrm>
            <a:off x="748604" y="4173700"/>
            <a:ext cx="3585906" cy="234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8" t="6605" r="6711" b="10417"/>
          <a:stretch/>
        </p:blipFill>
        <p:spPr>
          <a:xfrm>
            <a:off x="4954444" y="4173700"/>
            <a:ext cx="3546890" cy="234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19286" y="1855238"/>
            <a:ext cx="2570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Sports</a:t>
            </a:r>
            <a:r>
              <a:rPr lang="en-US" dirty="0" smtClean="0"/>
              <a:t>: most games are rated for “Everyone”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56356" y="2890802"/>
            <a:ext cx="2570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Shooter</a:t>
            </a:r>
            <a:r>
              <a:rPr lang="en-US" dirty="0" smtClean="0"/>
              <a:t>: most games are rated for “Mature +17”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19286" y="4015434"/>
            <a:ext cx="2644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Action</a:t>
            </a:r>
            <a:r>
              <a:rPr lang="en-US" dirty="0" smtClean="0"/>
              <a:t>: presents an important amount of games in E10, T+13, M+17 categories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806090" y="5548949"/>
            <a:ext cx="3270738" cy="646331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Action: seems the better genre to accommodate all ages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84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Publisher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721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Publisher: North </a:t>
            </a:r>
            <a:r>
              <a:rPr lang="es-ES" dirty="0" err="1"/>
              <a:t>America</a:t>
            </a:r>
            <a:r>
              <a:rPr lang="es-ES" dirty="0"/>
              <a:t> &amp; </a:t>
            </a:r>
            <a:r>
              <a:rPr lang="es-ES" dirty="0" err="1"/>
              <a:t>European</a:t>
            </a:r>
            <a:r>
              <a:rPr lang="es-ES" dirty="0"/>
              <a:t> </a:t>
            </a:r>
            <a:r>
              <a:rPr lang="es-ES" dirty="0" err="1"/>
              <a:t>markets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4" t="5874" r="8629" b="18950"/>
          <a:stretch/>
        </p:blipFill>
        <p:spPr>
          <a:xfrm>
            <a:off x="1121923" y="1887166"/>
            <a:ext cx="4377448" cy="274968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" t="5696" r="13712" b="18772"/>
          <a:stretch/>
        </p:blipFill>
        <p:spPr>
          <a:xfrm>
            <a:off x="6880698" y="1874196"/>
            <a:ext cx="4293140" cy="2762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8472" y="5025081"/>
            <a:ext cx="10255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Publisher trends in NA and European Markets are very similar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 main options: Activision, </a:t>
            </a:r>
            <a:r>
              <a:rPr lang="en-US" dirty="0" err="1" smtClean="0"/>
              <a:t>Ubisoft</a:t>
            </a:r>
            <a:r>
              <a:rPr lang="en-US" dirty="0" smtClean="0"/>
              <a:t>, Electronic 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Since NA is a bigger market than Europe, </a:t>
            </a:r>
            <a:r>
              <a:rPr lang="en-US" dirty="0" smtClean="0">
                <a:solidFill>
                  <a:srgbClr val="FF0000"/>
                </a:solidFill>
              </a:rPr>
              <a:t>Activision</a:t>
            </a:r>
            <a:r>
              <a:rPr lang="en-US" dirty="0" smtClean="0"/>
              <a:t> distributor seems the best choice and selected for further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1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Publisher: </a:t>
            </a:r>
            <a:r>
              <a:rPr lang="en-US" dirty="0" smtClean="0"/>
              <a:t>Platforms and genre of Activision distributed games?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5" t="5520" r="15366" b="14162"/>
          <a:stretch/>
        </p:blipFill>
        <p:spPr>
          <a:xfrm>
            <a:off x="1433210" y="1900136"/>
            <a:ext cx="3651114" cy="293775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7" t="6050" r="16785" b="16113"/>
          <a:stretch/>
        </p:blipFill>
        <p:spPr>
          <a:xfrm>
            <a:off x="6913123" y="1945531"/>
            <a:ext cx="3469532" cy="2846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8472" y="5041557"/>
            <a:ext cx="10255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Platform: vast majority of games distributed by AV are from PS and </a:t>
            </a:r>
            <a:r>
              <a:rPr lang="en-US" dirty="0" err="1" smtClean="0"/>
              <a:t>XBox</a:t>
            </a:r>
            <a:r>
              <a:rPr lang="en-US" dirty="0" smtClean="0"/>
              <a:t> (also PC)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Genre: AV distributes a majority of games characterized as </a:t>
            </a:r>
            <a:r>
              <a:rPr lang="en-US" i="1" dirty="0" smtClean="0"/>
              <a:t>Action</a:t>
            </a:r>
            <a:r>
              <a:rPr lang="en-US" dirty="0" smtClean="0"/>
              <a:t> and </a:t>
            </a:r>
            <a:r>
              <a:rPr lang="en-US" i="1" dirty="0" smtClean="0"/>
              <a:t>Shooter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68472" y="5891556"/>
            <a:ext cx="7876590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Big experience of Activision in distributing in NA and European markets!</a:t>
            </a:r>
          </a:p>
          <a:p>
            <a:r>
              <a:rPr lang="en-US" dirty="0">
                <a:solidFill>
                  <a:schemeClr val="tx2"/>
                </a:solidFill>
              </a:rPr>
              <a:t>Exclusivity agreement? No presence in Japanese </a:t>
            </a:r>
            <a:r>
              <a:rPr lang="en-US" dirty="0" smtClean="0">
                <a:solidFill>
                  <a:schemeClr val="tx2"/>
                </a:solidFill>
              </a:rPr>
              <a:t>market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8" name="Elbow Connector 7"/>
          <p:cNvCxnSpPr>
            <a:stCxn id="6" idx="1"/>
            <a:endCxn id="3" idx="1"/>
          </p:cNvCxnSpPr>
          <p:nvPr/>
        </p:nvCxnSpPr>
        <p:spPr>
          <a:xfrm rot="10800000" flipV="1">
            <a:off x="968472" y="5364722"/>
            <a:ext cx="12700" cy="849999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79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Publisher: </a:t>
            </a:r>
            <a:r>
              <a:rPr lang="es-ES" dirty="0" err="1" smtClean="0"/>
              <a:t>Japanese</a:t>
            </a:r>
            <a:r>
              <a:rPr lang="es-ES" dirty="0" smtClean="0"/>
              <a:t> </a:t>
            </a:r>
            <a:r>
              <a:rPr lang="es-ES" dirty="0" err="1" smtClean="0"/>
              <a:t>market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5" t="5519" r="14421" b="18418"/>
          <a:stretch/>
        </p:blipFill>
        <p:spPr>
          <a:xfrm>
            <a:off x="499352" y="1926077"/>
            <a:ext cx="3774332" cy="278211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8" t="5364" r="16313" b="13786"/>
          <a:stretch/>
        </p:blipFill>
        <p:spPr>
          <a:xfrm>
            <a:off x="5541521" y="1699098"/>
            <a:ext cx="2877632" cy="243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8" t="5541" r="17494" b="14318"/>
          <a:stretch/>
        </p:blipFill>
        <p:spPr>
          <a:xfrm>
            <a:off x="8822986" y="1699098"/>
            <a:ext cx="2903097" cy="2430000"/>
          </a:xfrm>
          <a:prstGeom prst="rect">
            <a:avLst/>
          </a:prstGeom>
        </p:spPr>
      </p:pic>
      <p:cxnSp>
        <p:nvCxnSpPr>
          <p:cNvPr id="10" name="Curved Connector 9"/>
          <p:cNvCxnSpPr>
            <a:stCxn id="6" idx="3"/>
            <a:endCxn id="8" idx="2"/>
          </p:cNvCxnSpPr>
          <p:nvPr/>
        </p:nvCxnSpPr>
        <p:spPr>
          <a:xfrm>
            <a:off x="4273684" y="3317133"/>
            <a:ext cx="6000851" cy="811965"/>
          </a:xfrm>
          <a:prstGeom prst="curvedConnector4">
            <a:avLst>
              <a:gd name="adj1" fmla="val 10455"/>
              <a:gd name="adj2" fmla="val 16825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68472" y="4998264"/>
            <a:ext cx="10255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US" dirty="0" smtClean="0"/>
              <a:t> main options: Konami and Nintendo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Nintendo generally distributes the games developed for their own consoles (not in our interest)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Konami: experience in distributing PS games especially, also </a:t>
            </a:r>
            <a:r>
              <a:rPr lang="en-US" dirty="0" err="1" smtClean="0"/>
              <a:t>XBox</a:t>
            </a: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968472" y="6099245"/>
            <a:ext cx="407670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Japanese market distributor: </a:t>
            </a:r>
            <a:r>
              <a:rPr lang="en-US" dirty="0" smtClean="0">
                <a:solidFill>
                  <a:srgbClr val="FF0000"/>
                </a:solidFill>
              </a:rPr>
              <a:t>Konami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Elbow Connector 10"/>
          <p:cNvCxnSpPr>
            <a:stCxn id="9" idx="1"/>
            <a:endCxn id="3" idx="1"/>
          </p:cNvCxnSpPr>
          <p:nvPr/>
        </p:nvCxnSpPr>
        <p:spPr>
          <a:xfrm rot="10800000" flipV="1">
            <a:off x="968472" y="5459929"/>
            <a:ext cx="12700" cy="82398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97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4. </a:t>
            </a:r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531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Defined Business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05232"/>
            <a:ext cx="96012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Game characteristics to maximize sales (long-ter</a:t>
            </a:r>
            <a:r>
              <a:rPr lang="en-US" sz="2800" b="1" dirty="0" smtClean="0"/>
              <a:t>m)</a:t>
            </a:r>
            <a:endParaRPr lang="en-US" sz="2800" b="1" dirty="0" smtClean="0"/>
          </a:p>
          <a:p>
            <a:pPr marL="0" indent="0">
              <a:buNone/>
            </a:pPr>
            <a:endParaRPr lang="en-US" sz="100" b="1" dirty="0" smtClean="0"/>
          </a:p>
          <a:p>
            <a:r>
              <a:rPr lang="en-US" dirty="0" smtClean="0"/>
              <a:t>Platform: PS5 / </a:t>
            </a:r>
            <a:r>
              <a:rPr lang="en-US" dirty="0" err="1" smtClean="0"/>
              <a:t>XBox</a:t>
            </a:r>
            <a:r>
              <a:rPr lang="en-US" dirty="0" smtClean="0"/>
              <a:t> Series X / PC</a:t>
            </a:r>
          </a:p>
          <a:p>
            <a:r>
              <a:rPr lang="en-US" dirty="0" smtClean="0"/>
              <a:t>Markets: European, North American, Japanese</a:t>
            </a:r>
          </a:p>
          <a:p>
            <a:r>
              <a:rPr lang="en-US" dirty="0" smtClean="0"/>
              <a:t>Genre: Action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Theme of the game should preferably comprehend shooting in some way but should not be based on shooting exclusively</a:t>
            </a:r>
            <a:endParaRPr lang="en-US" dirty="0" smtClean="0"/>
          </a:p>
          <a:p>
            <a:r>
              <a:rPr lang="en-US" dirty="0" smtClean="0"/>
              <a:t>ESRB Rating: Teenager +13</a:t>
            </a:r>
          </a:p>
          <a:p>
            <a:r>
              <a:rPr lang="en-US" dirty="0" smtClean="0"/>
              <a:t>Publisher: Activision (Europe / North America), Konami (Japan)</a:t>
            </a:r>
          </a:p>
          <a:p>
            <a:pPr marL="0" indent="0">
              <a:buNone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52755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Real-life case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300" b="1" dirty="0" smtClean="0"/>
              <a:t>Case Study </a:t>
            </a:r>
            <a:r>
              <a:rPr lang="en-US" sz="3300" b="1" dirty="0" err="1" smtClean="0"/>
              <a:t>Fortnite</a:t>
            </a:r>
            <a:endParaRPr lang="en-US" sz="3300" b="1" dirty="0" smtClean="0"/>
          </a:p>
          <a:p>
            <a:r>
              <a:rPr lang="en-US" sz="100" b="1" dirty="0"/>
              <a:t>C</a:t>
            </a:r>
            <a:endParaRPr lang="en-US" sz="100" dirty="0" smtClean="0"/>
          </a:p>
          <a:p>
            <a:r>
              <a:rPr lang="en-US" dirty="0" smtClean="0"/>
              <a:t>Games: </a:t>
            </a:r>
            <a:r>
              <a:rPr lang="en-US" i="1" dirty="0" err="1" smtClean="0"/>
              <a:t>Fortnite</a:t>
            </a:r>
            <a:r>
              <a:rPr lang="en-US" i="1" dirty="0" smtClean="0"/>
              <a:t>, </a:t>
            </a:r>
            <a:r>
              <a:rPr lang="en-US" i="1" dirty="0" err="1" smtClean="0"/>
              <a:t>Fortnite</a:t>
            </a:r>
            <a:r>
              <a:rPr lang="en-US" i="1" dirty="0" smtClean="0"/>
              <a:t>: Save the World, </a:t>
            </a:r>
            <a:r>
              <a:rPr lang="en-US" i="1" dirty="0" err="1" smtClean="0"/>
              <a:t>Fortnite</a:t>
            </a:r>
            <a:r>
              <a:rPr lang="en-US" i="1" dirty="0" smtClean="0"/>
              <a:t>: Battle Royale</a:t>
            </a:r>
          </a:p>
          <a:p>
            <a:r>
              <a:rPr lang="en-US" dirty="0" smtClean="0"/>
              <a:t>Year of release: </a:t>
            </a:r>
            <a:r>
              <a:rPr lang="en-US" i="1" dirty="0" smtClean="0"/>
              <a:t>2017</a:t>
            </a:r>
          </a:p>
          <a:p>
            <a:r>
              <a:rPr lang="en-US" dirty="0" smtClean="0"/>
              <a:t>Platforms: </a:t>
            </a:r>
            <a:r>
              <a:rPr lang="en-US" i="1" dirty="0" smtClean="0"/>
              <a:t>PS4 / </a:t>
            </a:r>
            <a:r>
              <a:rPr lang="en-US" i="1" dirty="0" err="1" smtClean="0"/>
              <a:t>XOne</a:t>
            </a:r>
            <a:r>
              <a:rPr lang="en-US" i="1" dirty="0" smtClean="0"/>
              <a:t> / PC (Windows, </a:t>
            </a:r>
            <a:r>
              <a:rPr lang="en-US" i="1" dirty="0" err="1" smtClean="0"/>
              <a:t>MacOs</a:t>
            </a:r>
            <a:r>
              <a:rPr lang="en-US" i="1" dirty="0" smtClean="0"/>
              <a:t>) / iOS / Android / NS</a:t>
            </a:r>
          </a:p>
          <a:p>
            <a:r>
              <a:rPr lang="en-US" dirty="0" smtClean="0"/>
              <a:t>Genre: </a:t>
            </a:r>
            <a:r>
              <a:rPr lang="en-US" i="1" dirty="0" smtClean="0"/>
              <a:t>Action / Shooter (depending on version)</a:t>
            </a:r>
          </a:p>
          <a:p>
            <a:r>
              <a:rPr lang="en-US" dirty="0" smtClean="0"/>
              <a:t>ESRB Rating: </a:t>
            </a:r>
            <a:r>
              <a:rPr lang="en-US" i="1" dirty="0" smtClean="0"/>
              <a:t>Teenager +13</a:t>
            </a:r>
          </a:p>
          <a:p>
            <a:endParaRPr lang="en-US" i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Players: ~200 millions in November 2018 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Revenue:</a:t>
            </a:r>
            <a:r>
              <a:rPr lang="en-US" i="1" dirty="0" smtClean="0"/>
              <a:t> </a:t>
            </a:r>
            <a:r>
              <a:rPr lang="en-US" dirty="0" smtClean="0"/>
              <a:t>t</a:t>
            </a:r>
            <a:r>
              <a:rPr lang="en-US" dirty="0" smtClean="0"/>
              <a:t>otal</a:t>
            </a:r>
            <a:r>
              <a:rPr lang="en-US" dirty="0"/>
              <a:t> revenue for 2018 is estimated at 2.4 billion$ *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i="1" dirty="0" smtClean="0"/>
          </a:p>
          <a:p>
            <a:endParaRPr lang="en-GB" b="1" dirty="0" smtClean="0"/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9136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Thank you very much for your attention</a:t>
            </a: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r>
              <a:rPr lang="en-US" sz="3600" dirty="0" smtClean="0"/>
              <a:t>Any 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1021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1. </a:t>
            </a:r>
            <a:r>
              <a:rPr lang="es-ES" dirty="0" err="1" smtClean="0"/>
              <a:t>Objective</a:t>
            </a:r>
            <a:r>
              <a:rPr lang="es-ES" dirty="0" smtClean="0"/>
              <a:t> and </a:t>
            </a:r>
            <a:r>
              <a:rPr lang="es-ES" dirty="0" err="1" smtClean="0"/>
              <a:t>available</a:t>
            </a:r>
            <a:r>
              <a:rPr lang="es-ES" dirty="0" smtClean="0"/>
              <a:t> </a:t>
            </a:r>
            <a:r>
              <a:rPr lang="es-ES" dirty="0" err="1" smtClean="0"/>
              <a:t>information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9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and </a:t>
            </a:r>
            <a:r>
              <a:rPr lang="en-US" dirty="0" smtClean="0"/>
              <a:t>available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Main goal</a:t>
            </a:r>
          </a:p>
          <a:p>
            <a:pPr lvl="1"/>
            <a:r>
              <a:rPr lang="en-US" dirty="0" smtClean="0"/>
              <a:t>Define business strategy of a videogames developer company to help them maximize sales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Information used in analysis</a:t>
            </a:r>
            <a:endParaRPr lang="en-US" dirty="0"/>
          </a:p>
          <a:p>
            <a:pPr lvl="1"/>
            <a:r>
              <a:rPr lang="en-US" dirty="0" smtClean="0"/>
              <a:t>Dataset containing sales and characteristics of all sorts of videogames in the time range 1970-2019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dirty="0" smtClean="0"/>
              <a:t>55,793 videogames in total</a:t>
            </a:r>
          </a:p>
          <a:p>
            <a:pPr lvl="2"/>
            <a:r>
              <a:rPr lang="en-US" dirty="0" smtClean="0"/>
              <a:t>21,204 games used for analytical purposes      these had some type of information regarding </a:t>
            </a:r>
            <a:r>
              <a:rPr lang="en-US" dirty="0" smtClean="0"/>
              <a:t>their historical sales </a:t>
            </a:r>
            <a:r>
              <a:rPr lang="en-US" dirty="0" smtClean="0"/>
              <a:t>(rest had no information at all)</a:t>
            </a:r>
          </a:p>
          <a:p>
            <a:pPr lvl="2"/>
            <a:r>
              <a:rPr lang="en-US" dirty="0" smtClean="0"/>
              <a:t>Most important features analyzed:</a:t>
            </a:r>
          </a:p>
          <a:p>
            <a:pPr lvl="3"/>
            <a:r>
              <a:rPr lang="en-US" dirty="0" smtClean="0"/>
              <a:t>Year of publication, genre, ESRB rating, global sales, sales per market, publisher.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504561" y="4870315"/>
            <a:ext cx="22049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2. </a:t>
            </a:r>
            <a:r>
              <a:rPr lang="en-US" dirty="0" smtClean="0"/>
              <a:t>Research flowchart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64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smtClean="0"/>
              <a:t>Research flowchart</a:t>
            </a:r>
            <a:endParaRPr lang="en-US" dirty="0"/>
          </a:p>
        </p:txBody>
      </p:sp>
      <p:graphicFrame>
        <p:nvGraphicFramePr>
          <p:cNvPr id="6" name="Content Placeholder 5" descr="Basic Chevron Process diagram showing 4 steps arranged from left to righ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1033965"/>
              </p:ext>
            </p:extLst>
          </p:nvPr>
        </p:nvGraphicFramePr>
        <p:xfrm>
          <a:off x="1295400" y="2712997"/>
          <a:ext cx="9601200" cy="3722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95400" y="1851324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Steps followed in the analysis performed to obtain the optimal market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order in which these games’ characteristics have been studied correspond to the degree of impact they have on the final business strategy</a:t>
            </a:r>
          </a:p>
        </p:txBody>
      </p:sp>
      <p:sp>
        <p:nvSpPr>
          <p:cNvPr id="4" name="Rectangle 3"/>
          <p:cNvSpPr/>
          <p:nvPr/>
        </p:nvSpPr>
        <p:spPr>
          <a:xfrm>
            <a:off x="1941634" y="3149328"/>
            <a:ext cx="8308731" cy="369332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However, all </a:t>
            </a:r>
            <a:r>
              <a:rPr lang="en-US" dirty="0"/>
              <a:t>steps </a:t>
            </a:r>
            <a:r>
              <a:rPr lang="en-US" dirty="0" smtClean="0"/>
              <a:t>are equally important </a:t>
            </a:r>
            <a:r>
              <a:rPr lang="en-US" dirty="0"/>
              <a:t>to obtain our goal of maximizing sales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21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2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Platform: Home or Portable Console?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165753"/>
              </p:ext>
            </p:extLst>
          </p:nvPr>
        </p:nvGraphicFramePr>
        <p:xfrm>
          <a:off x="7448685" y="1660949"/>
          <a:ext cx="3447915" cy="3855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106791"/>
                <a:gridCol w="603115"/>
                <a:gridCol w="1154349"/>
                <a:gridCol w="58366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Home</a:t>
                      </a:r>
                      <a:endParaRPr lang="en-GB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Portable</a:t>
                      </a:r>
                      <a:endParaRPr lang="en-GB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28600">
                <a:tc rowSpan="4">
                  <a:txBody>
                    <a:bodyPr/>
                    <a:lstStyle/>
                    <a:p>
                      <a:r>
                        <a:rPr lang="es-ES" sz="1400" dirty="0" smtClean="0"/>
                        <a:t>PlayStation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PS1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s-ES" sz="1400" dirty="0" smtClean="0"/>
                        <a:t>PlayStation</a:t>
                      </a:r>
                      <a:endParaRPr lang="en-GB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s-ES" sz="1200" dirty="0" smtClean="0"/>
                        <a:t>PSP</a:t>
                      </a:r>
                      <a:endParaRPr lang="en-GB" sz="1200" dirty="0"/>
                    </a:p>
                  </a:txBody>
                  <a:tcPr/>
                </a:tc>
              </a:tr>
              <a:tr h="2286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PS2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286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PS3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s-ES" sz="1200" dirty="0" smtClean="0"/>
                        <a:t>PSV</a:t>
                      </a:r>
                      <a:endParaRPr lang="en-GB" sz="1200" dirty="0"/>
                    </a:p>
                  </a:txBody>
                  <a:tcPr/>
                </a:tc>
              </a:tr>
              <a:tr h="2286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PS4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28600">
                <a:tc rowSpan="8">
                  <a:txBody>
                    <a:bodyPr/>
                    <a:lstStyle/>
                    <a:p>
                      <a:r>
                        <a:rPr lang="es-ES" sz="1400" dirty="0" err="1" smtClean="0"/>
                        <a:t>XBox</a:t>
                      </a:r>
                      <a:endParaRPr lang="es-ES" sz="1400" dirty="0" smtClean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s-ES" sz="1200" dirty="0" err="1" smtClean="0"/>
                        <a:t>XBox</a:t>
                      </a:r>
                      <a:endParaRPr lang="es-ES" sz="1200" dirty="0" smtClean="0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r>
                        <a:rPr lang="es-ES" sz="1400" dirty="0" smtClean="0"/>
                        <a:t>Nintendo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DS</a:t>
                      </a:r>
                      <a:endParaRPr lang="en-GB" sz="1200" dirty="0"/>
                    </a:p>
                  </a:txBody>
                  <a:tcPr/>
                </a:tc>
              </a:tr>
              <a:tr h="13716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s-ES" sz="1200" dirty="0" smtClean="0"/>
                        <a:t>3DS</a:t>
                      </a:r>
                      <a:endParaRPr lang="en-GB" sz="1200" dirty="0"/>
                    </a:p>
                  </a:txBody>
                  <a:tcPr/>
                </a:tc>
              </a:tr>
              <a:tr h="9144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s-ES" sz="1200" dirty="0" smtClean="0"/>
                        <a:t>X360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286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NS</a:t>
                      </a:r>
                      <a:endParaRPr lang="en-GB" sz="1200" dirty="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s-ES" sz="1200" dirty="0" smtClean="0"/>
                        <a:t>GB</a:t>
                      </a:r>
                      <a:endParaRPr lang="en-GB" sz="1200" dirty="0"/>
                    </a:p>
                  </a:txBody>
                  <a:tcPr/>
                </a:tc>
              </a:tr>
              <a:tr h="18288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s-ES" sz="1200" dirty="0" err="1" smtClean="0"/>
                        <a:t>XOne</a:t>
                      </a:r>
                      <a:endParaRPr lang="es-ES" sz="120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286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GBA</a:t>
                      </a:r>
                      <a:endParaRPr lang="en-GB" sz="1200" dirty="0"/>
                    </a:p>
                  </a:txBody>
                  <a:tcPr/>
                </a:tc>
              </a:tr>
              <a:tr h="2286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err="1" smtClean="0"/>
                        <a:t>WiiU</a:t>
                      </a:r>
                      <a:endParaRPr lang="en-GB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Nintendo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Wii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es-ES" sz="1400" dirty="0" smtClean="0"/>
                        <a:t>PC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96" y="1660949"/>
            <a:ext cx="5486411" cy="3657607"/>
          </a:xfrm>
        </p:spPr>
      </p:pic>
      <p:sp>
        <p:nvSpPr>
          <p:cNvPr id="3" name="TextBox 2"/>
          <p:cNvSpPr txBox="1"/>
          <p:nvPr/>
        </p:nvSpPr>
        <p:spPr>
          <a:xfrm>
            <a:off x="771196" y="5684108"/>
            <a:ext cx="10125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Home</a:t>
            </a:r>
            <a:r>
              <a:rPr lang="es-ES" dirty="0" smtClean="0"/>
              <a:t> </a:t>
            </a:r>
            <a:r>
              <a:rPr lang="en-US" dirty="0" smtClean="0"/>
              <a:t>consoles</a:t>
            </a:r>
            <a:r>
              <a:rPr lang="es-ES" dirty="0" smtClean="0"/>
              <a:t> are more </a:t>
            </a:r>
            <a:r>
              <a:rPr lang="en-US" dirty="0" smtClean="0"/>
              <a:t>powerful</a:t>
            </a:r>
            <a:r>
              <a:rPr lang="es-ES" dirty="0" smtClean="0"/>
              <a:t> </a:t>
            </a:r>
            <a:r>
              <a:rPr lang="en-US" dirty="0" smtClean="0"/>
              <a:t>than portable ones at the moment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Seems that traditional way of gaming (at home in front of TV) is still dominant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2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Platform: Home Consoles Study (1)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367" y="1737193"/>
            <a:ext cx="4320000" cy="288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417" y="1737193"/>
            <a:ext cx="4320000" cy="28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3188" y="5162614"/>
            <a:ext cx="10894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PlayStation platform has been dominant in the market by means of 4 main consoles (PS, PS2, PS3, PS4)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XBox</a:t>
            </a:r>
            <a:r>
              <a:rPr lang="en-US" dirty="0" smtClean="0"/>
              <a:t> platform has been PS competition from the PS 2nd generation console (PS2 / XB)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Both platforms stay competitive in the market by means of upgrading their console every 5-10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s Direction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rection presentation (widescreen).potx" id="{D17AB31B-F25B-45F4-B34E-C6982D129A29}" vid="{B63A7B92-8C2A-4E6A-9062-768A2448E61C}"/>
    </a:ext>
  </a:extLst>
</a:theme>
</file>

<file path=ppt/theme/theme2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direction presentation (widescreen)</Template>
  <TotalTime>854</TotalTime>
  <Words>1246</Words>
  <Application>Microsoft Office PowerPoint</Application>
  <PresentationFormat>Widescreen</PresentationFormat>
  <Paragraphs>203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Book Antiqua</vt:lpstr>
      <vt:lpstr>Calibri</vt:lpstr>
      <vt:lpstr>Times New Roman</vt:lpstr>
      <vt:lpstr>Wingdings</vt:lpstr>
      <vt:lpstr>Sales Direction 16X9</vt:lpstr>
      <vt:lpstr>  YGROUP: Test Case Study</vt:lpstr>
      <vt:lpstr>Index</vt:lpstr>
      <vt:lpstr>1. Objective and available information</vt:lpstr>
      <vt:lpstr>Objective and available information</vt:lpstr>
      <vt:lpstr>2. Research flowchart</vt:lpstr>
      <vt:lpstr>2. Research flowchart</vt:lpstr>
      <vt:lpstr>3. Analysis</vt:lpstr>
      <vt:lpstr>Platform: Home or Portable Console?</vt:lpstr>
      <vt:lpstr>Platform: Home Consoles Study (1)</vt:lpstr>
      <vt:lpstr>Platform: Home Consoles Study (2)</vt:lpstr>
      <vt:lpstr>Platform: Multi-platform analysis</vt:lpstr>
      <vt:lpstr>Platform: New generation of consoles PS, XBox</vt:lpstr>
      <vt:lpstr>Analysis</vt:lpstr>
      <vt:lpstr>Geography: Which market is more attractive?</vt:lpstr>
      <vt:lpstr>Analysis</vt:lpstr>
      <vt:lpstr>Genre: Which is the most competitive in all markets?</vt:lpstr>
      <vt:lpstr>Genre: Competition</vt:lpstr>
      <vt:lpstr>Analysis</vt:lpstr>
      <vt:lpstr>ESRB Rating: Which rating obtains more sales?</vt:lpstr>
      <vt:lpstr>ESRB Rating: Which genres are more prominent for each rating?</vt:lpstr>
      <vt:lpstr>Analysis</vt:lpstr>
      <vt:lpstr>Publisher: North America &amp; European markets</vt:lpstr>
      <vt:lpstr>Publisher: Platforms and genre of Activision distributed games?</vt:lpstr>
      <vt:lpstr>Publisher: Japanese market</vt:lpstr>
      <vt:lpstr>4. Conclusions</vt:lpstr>
      <vt:lpstr>Defined Business Strategy</vt:lpstr>
      <vt:lpstr>Real-life case scenario</vt:lpstr>
      <vt:lpstr>PowerPoint Presentation</vt:lpstr>
    </vt:vector>
  </TitlesOfParts>
  <Company>GMV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YGROUP: Desafío Científico de Datos</dc:title>
  <dc:creator>Álvaro Guindal Martínez</dc:creator>
  <cp:lastModifiedBy>Álvaro Guindal Martínez</cp:lastModifiedBy>
  <cp:revision>64</cp:revision>
  <dcterms:created xsi:type="dcterms:W3CDTF">2020-11-09T16:11:16Z</dcterms:created>
  <dcterms:modified xsi:type="dcterms:W3CDTF">2020-11-10T16:58:17Z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